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63" r:id="rId2"/>
    <p:sldId id="262" r:id="rId3"/>
    <p:sldId id="264" r:id="rId4"/>
    <p:sldId id="265" r:id="rId5"/>
    <p:sldId id="266" r:id="rId6"/>
    <p:sldId id="267"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p:cViewPr varScale="1">
        <p:scale>
          <a:sx n="78" d="100"/>
          <a:sy n="78" d="100"/>
        </p:scale>
        <p:origin x="161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3FFED1-C225-4825-B283-F6757657FD77}"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FFED1-C225-4825-B283-F6757657FD77}"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FFED1-C225-4825-B283-F6757657FD77}"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3FFED1-C225-4825-B283-F6757657FD77}"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3FFED1-C225-4825-B283-F6757657FD77}" type="datetimeFigureOut">
              <a:rPr lang="en-US" smtClean="0"/>
              <a:pPr/>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3FFED1-C225-4825-B283-F6757657FD77}"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3FFED1-C225-4825-B283-F6757657FD77}" type="datetimeFigureOut">
              <a:rPr lang="en-US" smtClean="0"/>
              <a:pPr/>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3FFED1-C225-4825-B283-F6757657FD77}" type="datetimeFigureOut">
              <a:rPr lang="en-US" smtClean="0"/>
              <a:pPr/>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3FFED1-C225-4825-B283-F6757657FD77}" type="datetimeFigureOut">
              <a:rPr lang="en-US" smtClean="0"/>
              <a:pPr/>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FFED1-C225-4825-B283-F6757657FD77}"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3FFED1-C225-4825-B283-F6757657FD77}" type="datetimeFigureOut">
              <a:rPr lang="en-US" smtClean="0"/>
              <a:pPr/>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F9362-EE26-41D6-95DD-A5462C1957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FFED1-C225-4825-B283-F6757657FD77}" type="datetimeFigureOut">
              <a:rPr lang="en-US" smtClean="0"/>
              <a:pPr/>
              <a:t>3/9/2023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F9362-EE26-41D6-95DD-A5462C1957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8541.jpg"/>
          <p:cNvPicPr>
            <a:picLocks noGrp="1" noChangeAspect="1"/>
          </p:cNvPicPr>
          <p:nvPr>
            <p:ph idx="1"/>
          </p:nvPr>
        </p:nvPicPr>
        <p:blipFill>
          <a:blip r:embed="rId2"/>
          <a:srcRect l="9524" r="1190"/>
          <a:stretch>
            <a:fillRect/>
          </a:stretch>
        </p:blipFill>
        <p:spPr>
          <a:xfrm>
            <a:off x="0" y="0"/>
            <a:ext cx="9144000" cy="6858000"/>
          </a:xfrm>
        </p:spPr>
      </p:pic>
      <p:sp>
        <p:nvSpPr>
          <p:cNvPr id="5" name="Rectangle 4"/>
          <p:cNvSpPr/>
          <p:nvPr/>
        </p:nvSpPr>
        <p:spPr>
          <a:xfrm>
            <a:off x="228600" y="304800"/>
            <a:ext cx="4495800" cy="1569660"/>
          </a:xfrm>
          <a:prstGeom prst="rect">
            <a:avLst/>
          </a:prstGeom>
        </p:spPr>
        <p:txBody>
          <a:bodyPr wrap="square">
            <a:spAutoFit/>
          </a:bodyPr>
          <a:lstStyle/>
          <a:p>
            <a:pPr algn="ctr"/>
            <a:r>
              <a:rPr lang="en-US" sz="4800" b="1" dirty="0">
                <a:solidFill>
                  <a:schemeClr val="bg1"/>
                </a:solidFill>
              </a:rPr>
              <a:t>INTERNATIONAL MARKETING</a:t>
            </a:r>
            <a:endParaRPr lang="en-US" sz="4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76200" y="52357"/>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r>
              <a:rPr lang="en-US" sz="5400" b="1" dirty="0">
                <a:latin typeface="Aparajita" pitchFamily="34" charset="0"/>
                <a:cs typeface="Aparajita" pitchFamily="34" charset="0"/>
              </a:rPr>
              <a:t>INTRODUCTION</a:t>
            </a:r>
          </a:p>
        </p:txBody>
      </p:sp>
      <p:sp>
        <p:nvSpPr>
          <p:cNvPr id="7" name="Rectangle 6"/>
          <p:cNvSpPr/>
          <p:nvPr/>
        </p:nvSpPr>
        <p:spPr>
          <a:xfrm>
            <a:off x="1219200" y="1295400"/>
            <a:ext cx="8001000" cy="3785652"/>
          </a:xfrm>
          <a:prstGeom prst="rect">
            <a:avLst/>
          </a:prstGeom>
        </p:spPr>
        <p:txBody>
          <a:bodyPr wrap="square">
            <a:spAutoFit/>
          </a:bodyPr>
          <a:lstStyle/>
          <a:p>
            <a:pPr algn="just"/>
            <a:r>
              <a:rPr lang="en-US" sz="2400" dirty="0"/>
              <a:t>Do you know that Apple - the tech giant designs its iPhone in California; Outsources its manufacturing jobs to different countries like - </a:t>
            </a:r>
            <a:r>
              <a:rPr lang="en-US" sz="2400" dirty="0" err="1"/>
              <a:t>mongolia</a:t>
            </a:r>
            <a:r>
              <a:rPr lang="en-US" sz="2400" dirty="0"/>
              <a:t>, china, </a:t>
            </a:r>
            <a:r>
              <a:rPr lang="en-US" sz="2400" dirty="0" err="1"/>
              <a:t>korea</a:t>
            </a:r>
            <a:r>
              <a:rPr lang="en-US" sz="2400" dirty="0"/>
              <a:t>, and </a:t>
            </a:r>
            <a:r>
              <a:rPr lang="en-US" sz="2400" dirty="0" err="1"/>
              <a:t>taiwan</a:t>
            </a:r>
            <a:r>
              <a:rPr lang="en-US" sz="2400" dirty="0"/>
              <a:t>; and Markets them across the world. </a:t>
            </a:r>
          </a:p>
          <a:p>
            <a:pPr algn="just"/>
            <a:endParaRPr lang="en-US" sz="2400" dirty="0"/>
          </a:p>
          <a:p>
            <a:pPr algn="just"/>
            <a:r>
              <a:rPr lang="en-US" sz="2400" dirty="0"/>
              <a:t>Apple have not restricted its business to a nation, rather expanded it to throughout the world. </a:t>
            </a:r>
          </a:p>
          <a:p>
            <a:pPr algn="just"/>
            <a:endParaRPr lang="en-US" sz="2400" dirty="0"/>
          </a:p>
          <a:p>
            <a:pPr algn="just"/>
            <a:r>
              <a:rPr lang="en-US" sz="2400" dirty="0"/>
              <a:t>Apple is a multinational organization dealing in International business / marketing.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a:latin typeface="Aparajita" pitchFamily="34" charset="0"/>
                <a:cs typeface="Aparajita" pitchFamily="34" charset="0"/>
              </a:rPr>
              <a:t>MEANING</a:t>
            </a:r>
          </a:p>
        </p:txBody>
      </p:sp>
      <p:sp>
        <p:nvSpPr>
          <p:cNvPr id="7" name="Rectangle 6"/>
          <p:cNvSpPr/>
          <p:nvPr/>
        </p:nvSpPr>
        <p:spPr>
          <a:xfrm>
            <a:off x="1219200" y="1524000"/>
            <a:ext cx="8001000" cy="4154984"/>
          </a:xfrm>
          <a:prstGeom prst="rect">
            <a:avLst/>
          </a:prstGeom>
        </p:spPr>
        <p:txBody>
          <a:bodyPr wrap="square">
            <a:spAutoFit/>
          </a:bodyPr>
          <a:lstStyle/>
          <a:p>
            <a:pPr algn="just">
              <a:buNone/>
            </a:pPr>
            <a:r>
              <a:rPr lang="en-US" sz="2400" b="1" dirty="0"/>
              <a:t>International Marketing</a:t>
            </a:r>
            <a:r>
              <a:rPr lang="en-US" sz="2400" dirty="0"/>
              <a:t> refers to application of marketing principles in more than a nation. </a:t>
            </a:r>
          </a:p>
          <a:p>
            <a:pPr algn="just">
              <a:buNone/>
            </a:pPr>
            <a:endParaRPr lang="en-US" sz="2400" dirty="0"/>
          </a:p>
          <a:p>
            <a:pPr algn="just">
              <a:buNone/>
            </a:pPr>
            <a:r>
              <a:rPr lang="en-US" sz="2400" dirty="0"/>
              <a:t>International marketing involves making one or more marketing mix decisions across national borders. </a:t>
            </a:r>
          </a:p>
          <a:p>
            <a:pPr algn="just">
              <a:buNone/>
            </a:pPr>
            <a:endParaRPr lang="en-US" sz="2400" dirty="0"/>
          </a:p>
          <a:p>
            <a:pPr algn="just">
              <a:buNone/>
            </a:pPr>
            <a:r>
              <a:rPr lang="en-US" sz="2400" dirty="0"/>
              <a:t>International marketing involves establishing production facilities overseas and coordinating marketing strategies across the world.</a:t>
            </a:r>
          </a:p>
          <a:p>
            <a:pPr algn="just">
              <a:buNone/>
            </a:pPr>
            <a:br>
              <a:rPr lang="en-US" sz="2400" dirty="0"/>
            </a:b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a:latin typeface="Aparajita" pitchFamily="34" charset="0"/>
                <a:cs typeface="Aparajita" pitchFamily="34" charset="0"/>
              </a:rPr>
              <a:t>DEFINITION</a:t>
            </a:r>
          </a:p>
        </p:txBody>
      </p:sp>
      <p:sp>
        <p:nvSpPr>
          <p:cNvPr id="7" name="Rectangle 6"/>
          <p:cNvSpPr/>
          <p:nvPr/>
        </p:nvSpPr>
        <p:spPr>
          <a:xfrm>
            <a:off x="1295400" y="1351508"/>
            <a:ext cx="8001000" cy="4524315"/>
          </a:xfrm>
          <a:prstGeom prst="rect">
            <a:avLst/>
          </a:prstGeom>
        </p:spPr>
        <p:txBody>
          <a:bodyPr wrap="square">
            <a:spAutoFit/>
          </a:bodyPr>
          <a:lstStyle/>
          <a:p>
            <a:pPr algn="just">
              <a:buNone/>
            </a:pPr>
            <a:r>
              <a:rPr lang="en-US" sz="2400" b="1" dirty="0">
                <a:latin typeface="Aharoni" pitchFamily="2" charset="-79"/>
                <a:cs typeface="Aharoni" pitchFamily="2" charset="-79"/>
              </a:rPr>
              <a:t>According to </a:t>
            </a:r>
            <a:r>
              <a:rPr lang="en-US" sz="2400" b="1" dirty="0" err="1">
                <a:latin typeface="Aharoni" pitchFamily="2" charset="-79"/>
                <a:cs typeface="Aharoni" pitchFamily="2" charset="-79"/>
              </a:rPr>
              <a:t>Cateora</a:t>
            </a:r>
            <a:r>
              <a:rPr lang="en-US" sz="2400" b="1" dirty="0">
                <a:latin typeface="Aharoni" pitchFamily="2" charset="-79"/>
                <a:cs typeface="Aharoni" pitchFamily="2" charset="-79"/>
              </a:rPr>
              <a:t> and Graham-</a:t>
            </a:r>
          </a:p>
          <a:p>
            <a:pPr algn="just">
              <a:buNone/>
            </a:pPr>
            <a:r>
              <a:rPr lang="en-US" sz="2400" dirty="0"/>
              <a:t> </a:t>
            </a:r>
            <a:r>
              <a:rPr lang="en-US" sz="2400" i="1" dirty="0"/>
              <a:t>“International marketing is the performance of business activities designed to plan, price, promote and direct the flow of a company’s goods and services to consumers or users in more than one nation for a profit.”</a:t>
            </a:r>
            <a:endParaRPr lang="en-US" sz="2400" dirty="0"/>
          </a:p>
          <a:p>
            <a:pPr>
              <a:buNone/>
            </a:pPr>
            <a:endParaRPr lang="en-US" sz="2400" b="1" dirty="0">
              <a:latin typeface="Aharoni" pitchFamily="2" charset="-79"/>
              <a:cs typeface="Aharoni" pitchFamily="2" charset="-79"/>
            </a:endParaRPr>
          </a:p>
          <a:p>
            <a:pPr>
              <a:buNone/>
            </a:pPr>
            <a:endParaRPr lang="en-US" sz="2400" b="1" dirty="0">
              <a:latin typeface="Aharoni" pitchFamily="2" charset="-79"/>
              <a:cs typeface="Aharoni" pitchFamily="2" charset="-79"/>
            </a:endParaRPr>
          </a:p>
          <a:p>
            <a:pPr>
              <a:buNone/>
            </a:pPr>
            <a:r>
              <a:rPr lang="en-US" sz="2400" b="1" dirty="0">
                <a:latin typeface="Aharoni" pitchFamily="2" charset="-79"/>
                <a:cs typeface="Aharoni" pitchFamily="2" charset="-79"/>
              </a:rPr>
              <a:t>According to </a:t>
            </a:r>
            <a:r>
              <a:rPr lang="en-US" sz="2400" b="1" dirty="0" err="1"/>
              <a:t>Terpstra</a:t>
            </a:r>
            <a:r>
              <a:rPr lang="en-US" sz="2400" dirty="0"/>
              <a:t> and </a:t>
            </a:r>
            <a:r>
              <a:rPr lang="en-US" sz="2400" b="1" dirty="0" err="1"/>
              <a:t>Sorathy</a:t>
            </a:r>
            <a:r>
              <a:rPr lang="en-US" sz="2400" dirty="0"/>
              <a:t>,</a:t>
            </a:r>
          </a:p>
          <a:p>
            <a:pPr algn="just">
              <a:buNone/>
            </a:pPr>
            <a:r>
              <a:rPr lang="en-US" sz="2400" dirty="0"/>
              <a:t> </a:t>
            </a:r>
            <a:r>
              <a:rPr lang="en-US" sz="2400" i="1" dirty="0"/>
              <a:t>“International marketing consists of finding and satisfying global customer needs better than the competition, both domestic and international and of coordinating marketing activities with in the constraints of the global environment.”</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a:latin typeface="Aparajita" pitchFamily="34" charset="0"/>
                <a:cs typeface="Aparajita" pitchFamily="34" charset="0"/>
              </a:rPr>
              <a:t> NATURE</a:t>
            </a:r>
          </a:p>
        </p:txBody>
      </p:sp>
      <p:sp>
        <p:nvSpPr>
          <p:cNvPr id="7" name="Rectangle 6"/>
          <p:cNvSpPr/>
          <p:nvPr/>
        </p:nvSpPr>
        <p:spPr>
          <a:xfrm>
            <a:off x="1295400" y="1382286"/>
            <a:ext cx="8001000" cy="4093428"/>
          </a:xfrm>
          <a:prstGeom prst="rect">
            <a:avLst/>
          </a:prstGeom>
        </p:spPr>
        <p:txBody>
          <a:bodyPr wrap="square">
            <a:spAutoFit/>
          </a:bodyPr>
          <a:lstStyle/>
          <a:p>
            <a:pPr marL="514350" indent="-514350" algn="just">
              <a:buFont typeface="Wingdings" pitchFamily="2" charset="2"/>
              <a:buChar char="ü"/>
            </a:pPr>
            <a:r>
              <a:rPr lang="en-US" sz="2000" b="1" dirty="0">
                <a:latin typeface="Arial Black" pitchFamily="34" charset="0"/>
              </a:rPr>
              <a:t>Complex</a:t>
            </a:r>
            <a:r>
              <a:rPr lang="en-US" sz="2000" b="1" dirty="0"/>
              <a:t> – </a:t>
            </a:r>
            <a:r>
              <a:rPr lang="en-US" sz="2000" dirty="0"/>
              <a:t>It is very complex in nature as the global company has to analyze marketing environment of various nations.  </a:t>
            </a:r>
          </a:p>
          <a:p>
            <a:pPr marL="514350" indent="-514350" algn="just">
              <a:buFont typeface="Wingdings" pitchFamily="2" charset="2"/>
              <a:buChar char="ü"/>
            </a:pPr>
            <a:endParaRPr lang="en-US" sz="2000" dirty="0"/>
          </a:p>
          <a:p>
            <a:pPr marL="514350" indent="-514350" algn="just">
              <a:buFont typeface="Wingdings" pitchFamily="2" charset="2"/>
              <a:buChar char="ü"/>
            </a:pPr>
            <a:r>
              <a:rPr lang="en-US" sz="2000" b="1" dirty="0">
                <a:latin typeface="Arial Black" pitchFamily="34" charset="0"/>
              </a:rPr>
              <a:t>Wide Scope </a:t>
            </a:r>
            <a:r>
              <a:rPr lang="en-US" sz="2000" b="1" dirty="0"/>
              <a:t>– </a:t>
            </a:r>
            <a:r>
              <a:rPr lang="en-US" sz="2000" dirty="0"/>
              <a:t>Its scope is very wide. The global company can sell its product and services in many nations, like Coca Cola is selling its product in more than 200 nations. </a:t>
            </a:r>
          </a:p>
          <a:p>
            <a:pPr marL="514350" indent="-514350" algn="just">
              <a:buFont typeface="Wingdings" pitchFamily="2" charset="2"/>
              <a:buChar char="ü"/>
            </a:pPr>
            <a:endParaRPr lang="en-US" sz="2000" dirty="0"/>
          </a:p>
          <a:p>
            <a:pPr marL="514350" indent="-514350" algn="just">
              <a:buFont typeface="Wingdings" pitchFamily="2" charset="2"/>
              <a:buChar char="ü"/>
            </a:pPr>
            <a:r>
              <a:rPr lang="en-US" sz="2000" dirty="0"/>
              <a:t>  </a:t>
            </a:r>
            <a:r>
              <a:rPr lang="en-US" sz="2000" b="1" dirty="0">
                <a:latin typeface="Arial Black" pitchFamily="34" charset="0"/>
              </a:rPr>
              <a:t>More Risky </a:t>
            </a:r>
            <a:r>
              <a:rPr lang="en-US" sz="2000" b="1" dirty="0"/>
              <a:t>– </a:t>
            </a:r>
            <a:r>
              <a:rPr lang="en-US" sz="2000" dirty="0"/>
              <a:t>It involves more risk due to uncertainties associated with country risk and political risk of different nations. </a:t>
            </a:r>
          </a:p>
          <a:p>
            <a:pPr marL="514350" indent="-514350" algn="just">
              <a:buFont typeface="Wingdings" pitchFamily="2" charset="2"/>
              <a:buChar char="ü"/>
            </a:pPr>
            <a:endParaRPr lang="en-US" sz="2000" dirty="0"/>
          </a:p>
          <a:p>
            <a:pPr marL="514350" indent="-514350" algn="just">
              <a:buFont typeface="Wingdings" pitchFamily="2" charset="2"/>
              <a:buChar char="ü"/>
            </a:pPr>
            <a:r>
              <a:rPr lang="en-US" sz="2000" b="1" dirty="0">
                <a:latin typeface="Arial Black" pitchFamily="34" charset="0"/>
              </a:rPr>
              <a:t>Require Services Experts </a:t>
            </a:r>
            <a:r>
              <a:rPr lang="en-US" sz="2000" dirty="0"/>
              <a:t>– It requires services of experts like export agents, shippers, packaging companies, information technology technocrats etc.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7604.jpg"/>
          <p:cNvPicPr>
            <a:picLocks noGrp="1" noChangeAspect="1"/>
          </p:cNvPicPr>
          <p:nvPr>
            <p:ph idx="1"/>
          </p:nvPr>
        </p:nvPicPr>
        <p:blipFill>
          <a:blip r:embed="rId2"/>
          <a:srcRect l="9647" r="33402" b="13669"/>
          <a:stretch>
            <a:fillRect/>
          </a:stretch>
        </p:blipFill>
        <p:spPr>
          <a:xfrm rot="10800000">
            <a:off x="0" y="0"/>
            <a:ext cx="9372600" cy="7010400"/>
          </a:xfrm>
        </p:spPr>
      </p:pic>
      <p:pic>
        <p:nvPicPr>
          <p:cNvPr id="5" name="Content Placeholder 3" descr="88541.jpg"/>
          <p:cNvPicPr>
            <a:picLocks noChangeAspect="1"/>
          </p:cNvPicPr>
          <p:nvPr/>
        </p:nvPicPr>
        <p:blipFill>
          <a:blip r:embed="rId3" cstate="print"/>
          <a:srcRect l="9524" r="1190"/>
          <a:stretch>
            <a:fillRect/>
          </a:stretch>
        </p:blipFill>
        <p:spPr>
          <a:xfrm>
            <a:off x="7924800" y="5924550"/>
            <a:ext cx="1447800" cy="1085850"/>
          </a:xfrm>
          <a:prstGeom prst="rect">
            <a:avLst/>
          </a:prstGeom>
        </p:spPr>
      </p:pic>
      <p:sp>
        <p:nvSpPr>
          <p:cNvPr id="6" name="Rectangle 5"/>
          <p:cNvSpPr/>
          <p:nvPr/>
        </p:nvSpPr>
        <p:spPr>
          <a:xfrm>
            <a:off x="2209800" y="152400"/>
            <a:ext cx="4743967" cy="923330"/>
          </a:xfrm>
          <a:prstGeom prst="rect">
            <a:avLst/>
          </a:prstGeom>
        </p:spPr>
        <p:txBody>
          <a:bodyPr wrap="square">
            <a:spAutoFit/>
          </a:bodyPr>
          <a:lstStyle/>
          <a:p>
            <a:pPr algn="ctr"/>
            <a:r>
              <a:rPr lang="en-US" sz="5400" b="1" dirty="0">
                <a:latin typeface="Aparajita" pitchFamily="34" charset="0"/>
                <a:cs typeface="Aparajita" pitchFamily="34" charset="0"/>
              </a:rPr>
              <a:t> NATURE</a:t>
            </a:r>
          </a:p>
        </p:txBody>
      </p:sp>
      <p:sp>
        <p:nvSpPr>
          <p:cNvPr id="7" name="Rectangle 6"/>
          <p:cNvSpPr/>
          <p:nvPr/>
        </p:nvSpPr>
        <p:spPr>
          <a:xfrm>
            <a:off x="990600" y="1382286"/>
            <a:ext cx="8305800" cy="4093428"/>
          </a:xfrm>
          <a:prstGeom prst="rect">
            <a:avLst/>
          </a:prstGeom>
        </p:spPr>
        <p:txBody>
          <a:bodyPr wrap="square">
            <a:spAutoFit/>
          </a:bodyPr>
          <a:lstStyle/>
          <a:p>
            <a:pPr marL="514350" indent="-514350" algn="just">
              <a:buFont typeface="Wingdings" pitchFamily="2" charset="2"/>
              <a:buChar char="ü"/>
            </a:pPr>
            <a:r>
              <a:rPr lang="en-US" sz="2000" b="1" dirty="0">
                <a:latin typeface="Arial Black" pitchFamily="34" charset="0"/>
              </a:rPr>
              <a:t>More Competition </a:t>
            </a:r>
            <a:r>
              <a:rPr lang="en-US" sz="2000" b="1" dirty="0"/>
              <a:t>– </a:t>
            </a:r>
            <a:r>
              <a:rPr lang="en-US" sz="2000" dirty="0"/>
              <a:t>The level of competition in international marketing is more in comparison to domestic marketing. The International marketers face competition from other global companies, domestic marketers of home nations and domestic marketers of host nation. So global companies face both domestic competition  and foreign competition.  </a:t>
            </a:r>
          </a:p>
          <a:p>
            <a:pPr marL="514350" indent="-514350" algn="just"/>
            <a:r>
              <a:rPr lang="en-US" sz="2000" dirty="0"/>
              <a:t> </a:t>
            </a:r>
          </a:p>
          <a:p>
            <a:pPr marL="514350" indent="-514350" algn="just">
              <a:buFont typeface="Wingdings" pitchFamily="2" charset="2"/>
              <a:buChar char="ü"/>
            </a:pPr>
            <a:r>
              <a:rPr lang="en-US" sz="2000" b="1" dirty="0">
                <a:latin typeface="Arial Black" pitchFamily="34" charset="0"/>
              </a:rPr>
              <a:t>Controllable &amp; Uncontrollable Variables </a:t>
            </a:r>
            <a:r>
              <a:rPr lang="en-US" sz="2000" b="1" dirty="0"/>
              <a:t>– </a:t>
            </a:r>
            <a:r>
              <a:rPr lang="en-US" sz="2000" dirty="0"/>
              <a:t>Controllable variables are components of marketing mix (Product, Price, Place, Promotion). These are components of Internal Marketing Environment. While Components of External Marketing Environment, viz. competition, government policy, technology, political environment etc. of both domestic and foreign nations constitute uncontrollable variables.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2296.jpg"/>
          <p:cNvPicPr>
            <a:picLocks noGrp="1" noChangeAspect="1"/>
          </p:cNvPicPr>
          <p:nvPr>
            <p:ph idx="1"/>
          </p:nvPr>
        </p:nvPicPr>
        <p:blipFill>
          <a:blip r:embed="rId2"/>
          <a:srcRect l="5063"/>
          <a:stretch>
            <a:fillRect/>
          </a:stretch>
        </p:blipFill>
        <p:spPr>
          <a:xfrm>
            <a:off x="0" y="-76200"/>
            <a:ext cx="9144000" cy="5867400"/>
          </a:xfrm>
        </p:spPr>
      </p:pic>
      <p:sp>
        <p:nvSpPr>
          <p:cNvPr id="5" name="TextBox 4"/>
          <p:cNvSpPr txBox="1"/>
          <p:nvPr/>
        </p:nvSpPr>
        <p:spPr>
          <a:xfrm>
            <a:off x="3810000" y="6400800"/>
            <a:ext cx="5257800" cy="369332"/>
          </a:xfrm>
          <a:prstGeom prst="rect">
            <a:avLst/>
          </a:prstGeom>
          <a:noFill/>
        </p:spPr>
        <p:txBody>
          <a:bodyPr wrap="square" rtlCol="0">
            <a:spAutoFit/>
          </a:bodyPr>
          <a:lstStyle/>
          <a:p>
            <a:pPr algn="r"/>
            <a:r>
              <a:rPr lang="en-US" dirty="0"/>
              <a:t>To Be Continued……….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425</Words>
  <Application>Microsoft Office PowerPoint</Application>
  <PresentationFormat>On-screen Show (4:3)</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Aharoni</vt:lpstr>
      <vt:lpstr>Aparajita</vt:lpstr>
      <vt:lpstr>Arial</vt:lpstr>
      <vt:lpstr>Arial Black</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Manish</dc:creator>
  <cp:lastModifiedBy>Shailee Upadhayay</cp:lastModifiedBy>
  <cp:revision>8</cp:revision>
  <dcterms:created xsi:type="dcterms:W3CDTF">2022-12-08T15:38:19Z</dcterms:created>
  <dcterms:modified xsi:type="dcterms:W3CDTF">2023-03-09T07:32:21Z</dcterms:modified>
</cp:coreProperties>
</file>